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84" r:id="rId4"/>
    <p:sldId id="285" r:id="rId5"/>
    <p:sldId id="279" r:id="rId6"/>
    <p:sldId id="280" r:id="rId7"/>
    <p:sldId id="283" r:id="rId8"/>
    <p:sldId id="286" r:id="rId9"/>
    <p:sldId id="278" r:id="rId10"/>
    <p:sldId id="259" r:id="rId11"/>
    <p:sldId id="263" r:id="rId12"/>
    <p:sldId id="270" r:id="rId13"/>
    <p:sldId id="275" r:id="rId14"/>
    <p:sldId id="276" r:id="rId15"/>
    <p:sldId id="27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1" autoAdjust="0"/>
    <p:restoredTop sz="87337" autoAdjust="0"/>
  </p:normalViewPr>
  <p:slideViewPr>
    <p:cSldViewPr>
      <p:cViewPr>
        <p:scale>
          <a:sx n="74" d="100"/>
          <a:sy n="74" d="100"/>
        </p:scale>
        <p:origin x="-2100"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EA89F-DF1F-449A-A47D-A530B2CB6053}" type="datetimeFigureOut">
              <a:rPr lang="en-US" smtClean="0"/>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23D86-0A47-46BA-AE37-8C2A606258AB}" type="slidenum">
              <a:rPr lang="en-US" smtClean="0"/>
              <a:t>‹#›</a:t>
            </a:fld>
            <a:endParaRPr lang="en-US"/>
          </a:p>
        </p:txBody>
      </p:sp>
    </p:spTree>
    <p:extLst>
      <p:ext uri="{BB962C8B-B14F-4D97-AF65-F5344CB8AC3E}">
        <p14:creationId xmlns:p14="http://schemas.microsoft.com/office/powerpoint/2010/main" val="219552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out scale--- is there a certain point on the </a:t>
            </a:r>
            <a:r>
              <a:rPr lang="en-US" dirty="0" err="1" smtClean="0"/>
              <a:t>hexaflex</a:t>
            </a:r>
            <a:r>
              <a:rPr lang="en-US" dirty="0" smtClean="0"/>
              <a:t> it seems to be tapping?</a:t>
            </a:r>
          </a:p>
          <a:p>
            <a:endParaRPr lang="en-US" dirty="0" smtClean="0"/>
          </a:p>
          <a:p>
            <a:r>
              <a:rPr lang="en-US" dirty="0" smtClean="0"/>
              <a:t>My intention</a:t>
            </a:r>
            <a:r>
              <a:rPr lang="en-US" baseline="0" dirty="0" smtClean="0"/>
              <a:t> for talk: present this measure, get feedback, basically offer it in the hopes that it can be useful for contextual behavioral science.  </a:t>
            </a:r>
          </a:p>
          <a:p>
            <a:endParaRPr lang="en-US" baseline="0" dirty="0" smtClean="0"/>
          </a:p>
          <a:p>
            <a:r>
              <a:rPr lang="en-US" baseline="0" dirty="0" smtClean="0"/>
              <a:t>Backstory of the measure:</a:t>
            </a:r>
          </a:p>
          <a:p>
            <a:r>
              <a:rPr lang="en-US" baseline="0" dirty="0" smtClean="0"/>
              <a:t>Developed it for my dissertation because I was studying meaning and bereavement, and finding that nobody was really talking about what was most important. And that is, the phenomena of finding something to be really important. Then later I found ACT, which is animated at its very core by a discussion of what matters.  So you’ll see that in some ways this measure reflects me coming from this stress-and-coping perspective, not informed from bottom up behavioral research. Yet, looking around at other ACT measures, it seems like it could be useful.</a:t>
            </a:r>
          </a:p>
          <a:p>
            <a:endParaRPr lang="en-US" baseline="0" dirty="0" smtClean="0"/>
          </a:p>
          <a:p>
            <a:r>
              <a:rPr lang="en-US" baseline="0" dirty="0" smtClean="0"/>
              <a:t>So I’ll talk first about the measure, and where it’s coming from and then try to link it up with ACT. </a:t>
            </a:r>
            <a:endParaRPr lang="en-US" dirty="0"/>
          </a:p>
        </p:txBody>
      </p:sp>
      <p:sp>
        <p:nvSpPr>
          <p:cNvPr id="4" name="Slide Number Placeholder 3"/>
          <p:cNvSpPr>
            <a:spLocks noGrp="1"/>
          </p:cNvSpPr>
          <p:nvPr>
            <p:ph type="sldNum" sz="quarter" idx="10"/>
          </p:nvPr>
        </p:nvSpPr>
        <p:spPr/>
        <p:txBody>
          <a:bodyPr/>
          <a:lstStyle/>
          <a:p>
            <a:fld id="{09F23D86-0A47-46BA-AE37-8C2A606258AB}" type="slidenum">
              <a:rPr lang="en-US" smtClean="0"/>
              <a:t>2</a:t>
            </a:fld>
            <a:endParaRPr lang="en-US"/>
          </a:p>
        </p:txBody>
      </p:sp>
    </p:spTree>
    <p:extLst>
      <p:ext uri="{BB962C8B-B14F-4D97-AF65-F5344CB8AC3E}">
        <p14:creationId xmlns:p14="http://schemas.microsoft.com/office/powerpoint/2010/main" val="3060158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Note: Life significance is conceptualized here as a </a:t>
            </a:r>
            <a:r>
              <a:rPr lang="en-US" b="1" dirty="0" smtClean="0"/>
              <a:t>desirable outcome </a:t>
            </a:r>
            <a:r>
              <a:rPr lang="en-US" b="0" dirty="0" smtClean="0"/>
              <a:t>of</a:t>
            </a:r>
            <a:r>
              <a:rPr lang="en-US" b="0" baseline="0" dirty="0" smtClean="0"/>
              <a:t> psychologically flexible behavior.  Important because meaning has typically been viewed as a “means to an end,” with the end being reduced distress.  So, much like ACT, this program of research is about how people can get other psychological goods besides just not feeling bad. </a:t>
            </a:r>
          </a:p>
          <a:p>
            <a:endParaRPr lang="en-US" b="0" baseline="0" dirty="0" smtClean="0"/>
          </a:p>
          <a:p>
            <a:r>
              <a:rPr lang="en-US" b="0" baseline="0" dirty="0" smtClean="0"/>
              <a:t>Note: the measure is specifically designed to be applicable regardless of the content of values, but has more people-friendly language to capture the actual experience of what it’s like to be in contact with values.  Thus, would expect it to be a little more sensitive than measures that have the word “value” in every item. Of course, a downside of this is that it is also fairly culture- and language- bound. </a:t>
            </a:r>
            <a:endParaRPr lang="en-US"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Or” My behavior was consistent</a:t>
            </a:r>
            <a:r>
              <a:rPr lang="en-US" baseline="0" dirty="0" smtClean="0"/>
              <a:t> with the value”</a:t>
            </a:r>
            <a:endParaRPr lang="en-US" dirty="0" smtClean="0"/>
          </a:p>
          <a:p>
            <a:endParaRPr lang="en-US" dirty="0" smtClean="0"/>
          </a:p>
          <a:p>
            <a:r>
              <a:rPr lang="en-US" dirty="0" smtClean="0"/>
              <a:t>Exception:</a:t>
            </a:r>
            <a:r>
              <a:rPr lang="en-US" baseline="0" dirty="0" smtClean="0"/>
              <a:t> Engaged Living Scale</a:t>
            </a:r>
          </a:p>
          <a:p>
            <a:endParaRPr lang="en-US" baseline="0" dirty="0" smtClean="0"/>
          </a:p>
          <a:p>
            <a:r>
              <a:rPr lang="en-US" baseline="0" dirty="0" smtClean="0"/>
              <a:t>Measures both values and committed action, an engaged response style</a:t>
            </a:r>
            <a:endParaRPr lang="en-US" dirty="0"/>
          </a:p>
        </p:txBody>
      </p:sp>
      <p:sp>
        <p:nvSpPr>
          <p:cNvPr id="4" name="Slide Number Placeholder 3"/>
          <p:cNvSpPr>
            <a:spLocks noGrp="1"/>
          </p:cNvSpPr>
          <p:nvPr>
            <p:ph type="sldNum" sz="quarter" idx="10"/>
          </p:nvPr>
        </p:nvSpPr>
        <p:spPr/>
        <p:txBody>
          <a:bodyPr/>
          <a:lstStyle/>
          <a:p>
            <a:fld id="{09F23D86-0A47-46BA-AE37-8C2A606258AB}" type="slidenum">
              <a:rPr lang="en-US" smtClean="0"/>
              <a:t>10</a:t>
            </a:fld>
            <a:endParaRPr lang="en-US"/>
          </a:p>
        </p:txBody>
      </p:sp>
    </p:spTree>
    <p:extLst>
      <p:ext uri="{BB962C8B-B14F-4D97-AF65-F5344CB8AC3E}">
        <p14:creationId xmlns:p14="http://schemas.microsoft.com/office/powerpoint/2010/main" val="389337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A5C65-CCEE-4319-B0EB-D209E6F366ED}"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16093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5C65-CCEE-4319-B0EB-D209E6F366ED}"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47196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5C65-CCEE-4319-B0EB-D209E6F366ED}"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305583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5C65-CCEE-4319-B0EB-D209E6F366ED}"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156503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A5C65-CCEE-4319-B0EB-D209E6F366ED}"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382130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A5C65-CCEE-4319-B0EB-D209E6F366ED}"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187955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A5C65-CCEE-4319-B0EB-D209E6F366ED}" type="datetimeFigureOut">
              <a:rPr lang="en-US" smtClean="0"/>
              <a:t>6/25/2014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389163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A5C65-CCEE-4319-B0EB-D209E6F366ED}" type="datetimeFigureOut">
              <a:rPr lang="en-US" smtClean="0"/>
              <a:t>6/25/2014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283225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A5C65-CCEE-4319-B0EB-D209E6F366ED}" type="datetimeFigureOut">
              <a:rPr lang="en-US" smtClean="0"/>
              <a:t>6/25/2014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45967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A5C65-CCEE-4319-B0EB-D209E6F366ED}"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342613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A5C65-CCEE-4319-B0EB-D209E6F366ED}"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F9E40-9D41-4787-9557-A835D4F46140}" type="slidenum">
              <a:rPr lang="en-US" smtClean="0"/>
              <a:t>‹#›</a:t>
            </a:fld>
            <a:endParaRPr lang="en-US"/>
          </a:p>
        </p:txBody>
      </p:sp>
    </p:spTree>
    <p:extLst>
      <p:ext uri="{BB962C8B-B14F-4D97-AF65-F5344CB8AC3E}">
        <p14:creationId xmlns:p14="http://schemas.microsoft.com/office/powerpoint/2010/main" val="262885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A5C65-CCEE-4319-B0EB-D209E6F366ED}" type="datetimeFigureOut">
              <a:rPr lang="en-US" smtClean="0"/>
              <a:t>6/25/2014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F9E40-9D41-4787-9557-A835D4F46140}" type="slidenum">
              <a:rPr lang="en-US" smtClean="0"/>
              <a:t>‹#›</a:t>
            </a:fld>
            <a:endParaRPr lang="en-US"/>
          </a:p>
        </p:txBody>
      </p:sp>
    </p:spTree>
    <p:extLst>
      <p:ext uri="{BB962C8B-B14F-4D97-AF65-F5344CB8AC3E}">
        <p14:creationId xmlns:p14="http://schemas.microsoft.com/office/powerpoint/2010/main" val="11532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b="1" dirty="0" smtClean="0"/>
              <a:t>The Perceived Life Significance Scale</a:t>
            </a:r>
            <a:r>
              <a:rPr lang="en-US" dirty="0" smtClean="0"/>
              <a:t>:</a:t>
            </a:r>
            <a:br>
              <a:rPr lang="en-US" dirty="0" smtClean="0"/>
            </a:br>
            <a:r>
              <a:rPr lang="en-US" dirty="0" smtClean="0"/>
              <a:t>Measuring Experiential </a:t>
            </a:r>
            <a:br>
              <a:rPr lang="en-US" dirty="0" smtClean="0"/>
            </a:br>
            <a:r>
              <a:rPr lang="en-US" dirty="0" smtClean="0"/>
              <a:t>Contact with What Matters</a:t>
            </a:r>
            <a:endParaRPr lang="en-US" dirty="0"/>
          </a:p>
        </p:txBody>
      </p:sp>
      <p:sp>
        <p:nvSpPr>
          <p:cNvPr id="3" name="TextBox 2"/>
          <p:cNvSpPr txBox="1"/>
          <p:nvPr/>
        </p:nvSpPr>
        <p:spPr>
          <a:xfrm>
            <a:off x="381000" y="4953000"/>
            <a:ext cx="5715000" cy="1754326"/>
          </a:xfrm>
          <a:prstGeom prst="rect">
            <a:avLst/>
          </a:prstGeom>
          <a:noFill/>
        </p:spPr>
        <p:txBody>
          <a:bodyPr wrap="square" rtlCol="0">
            <a:spAutoFit/>
          </a:bodyPr>
          <a:lstStyle/>
          <a:p>
            <a:r>
              <a:rPr lang="en-US" dirty="0" smtClean="0"/>
              <a:t>Rachel </a:t>
            </a:r>
            <a:r>
              <a:rPr lang="en-US" dirty="0" err="1" smtClean="0"/>
              <a:t>Hibberd</a:t>
            </a:r>
            <a:r>
              <a:rPr lang="en-US" dirty="0" smtClean="0"/>
              <a:t>, Ph.D.</a:t>
            </a:r>
          </a:p>
          <a:p>
            <a:r>
              <a:rPr lang="en-US" dirty="0"/>
              <a:t>	</a:t>
            </a:r>
            <a:r>
              <a:rPr lang="en-US" dirty="0" smtClean="0"/>
              <a:t>Durham VA Medical Center</a:t>
            </a:r>
          </a:p>
          <a:p>
            <a:r>
              <a:rPr lang="en-US" dirty="0" err="1" smtClean="0"/>
              <a:t>Kaylin</a:t>
            </a:r>
            <a:r>
              <a:rPr lang="en-US" dirty="0" smtClean="0"/>
              <a:t> Jones, M.A.</a:t>
            </a:r>
          </a:p>
          <a:p>
            <a:r>
              <a:rPr lang="en-US" dirty="0"/>
              <a:t>	</a:t>
            </a:r>
            <a:r>
              <a:rPr lang="en-US" dirty="0" smtClean="0"/>
              <a:t>University of Missouri-St. Louis</a:t>
            </a:r>
          </a:p>
          <a:p>
            <a:r>
              <a:rPr lang="en-US" dirty="0" smtClean="0"/>
              <a:t>Brian Vandenberg, Ph.D.</a:t>
            </a:r>
          </a:p>
          <a:p>
            <a:r>
              <a:rPr lang="en-US" dirty="0"/>
              <a:t>	</a:t>
            </a:r>
            <a:r>
              <a:rPr lang="en-US" dirty="0" smtClean="0"/>
              <a:t>University of Missouri-St. Louis</a:t>
            </a:r>
            <a:endParaRPr lang="en-US" dirty="0"/>
          </a:p>
        </p:txBody>
      </p:sp>
    </p:spTree>
    <p:extLst>
      <p:ext uri="{BB962C8B-B14F-4D97-AF65-F5344CB8AC3E}">
        <p14:creationId xmlns:p14="http://schemas.microsoft.com/office/powerpoint/2010/main" val="383509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in ACT</a:t>
            </a:r>
            <a:endParaRPr lang="en-US" dirty="0"/>
          </a:p>
        </p:txBody>
      </p:sp>
      <p:sp>
        <p:nvSpPr>
          <p:cNvPr id="3" name="Content Placeholder 2"/>
          <p:cNvSpPr>
            <a:spLocks noGrp="1"/>
          </p:cNvSpPr>
          <p:nvPr>
            <p:ph idx="1"/>
          </p:nvPr>
        </p:nvSpPr>
        <p:spPr/>
        <p:txBody>
          <a:bodyPr>
            <a:normAutofit/>
          </a:bodyPr>
          <a:lstStyle/>
          <a:p>
            <a:r>
              <a:rPr lang="en-US" dirty="0" smtClean="0"/>
              <a:t>Values are “</a:t>
            </a:r>
            <a:r>
              <a:rPr lang="en-US" b="1" dirty="0" smtClean="0"/>
              <a:t>verbal</a:t>
            </a:r>
            <a:r>
              <a:rPr lang="en-US" dirty="0" smtClean="0"/>
              <a:t>”</a:t>
            </a:r>
          </a:p>
          <a:p>
            <a:r>
              <a:rPr lang="en-US" dirty="0" smtClean="0"/>
              <a:t>Values are about “patterns of behavior”</a:t>
            </a:r>
          </a:p>
          <a:p>
            <a:r>
              <a:rPr lang="en-US" dirty="0" smtClean="0"/>
              <a:t>Relevant outcome is </a:t>
            </a:r>
            <a:r>
              <a:rPr lang="en-US" b="1" dirty="0" smtClean="0"/>
              <a:t>behavioral </a:t>
            </a:r>
          </a:p>
          <a:p>
            <a:r>
              <a:rPr lang="en-US" dirty="0" smtClean="0"/>
              <a:t>“My behavior was consistent with my value”</a:t>
            </a:r>
          </a:p>
          <a:p>
            <a:pPr lvl="1"/>
            <a:r>
              <a:rPr lang="en-US" sz="2000" dirty="0" smtClean="0"/>
              <a:t>Chronic Pain Values Inventory (McCracken &amp; Yang, 2006)</a:t>
            </a:r>
          </a:p>
          <a:p>
            <a:pPr lvl="1"/>
            <a:r>
              <a:rPr lang="en-US" sz="2000" dirty="0" smtClean="0"/>
              <a:t>Survey of Guiding Principles (</a:t>
            </a:r>
            <a:r>
              <a:rPr lang="en-US" sz="2000" dirty="0" err="1" smtClean="0"/>
              <a:t>Ciarrochi</a:t>
            </a:r>
            <a:r>
              <a:rPr lang="en-US" sz="2000" dirty="0" smtClean="0"/>
              <a:t> &amp; Bailey, 2008)</a:t>
            </a:r>
          </a:p>
          <a:p>
            <a:pPr lvl="1"/>
            <a:r>
              <a:rPr lang="en-US" sz="2000" dirty="0" smtClean="0"/>
              <a:t>Personal Values Questionnaire II (</a:t>
            </a:r>
            <a:r>
              <a:rPr lang="en-US" sz="2000" dirty="0" err="1" smtClean="0"/>
              <a:t>Blackledge</a:t>
            </a:r>
            <a:r>
              <a:rPr lang="en-US" sz="2000" dirty="0" smtClean="0"/>
              <a:t>, </a:t>
            </a:r>
            <a:r>
              <a:rPr lang="en-US" sz="2000" dirty="0" err="1" smtClean="0"/>
              <a:t>Ciarrochi</a:t>
            </a:r>
            <a:r>
              <a:rPr lang="en-US" sz="2000" dirty="0" smtClean="0"/>
              <a:t>, &amp; Bailey)</a:t>
            </a:r>
          </a:p>
          <a:p>
            <a:pPr lvl="1"/>
            <a:r>
              <a:rPr lang="en-US" sz="2000" dirty="0" smtClean="0"/>
              <a:t>Valued Living Questionnaire (Wilson, Sandoz, &amp; Kitchens, 2010)</a:t>
            </a:r>
          </a:p>
          <a:p>
            <a:pPr lvl="1"/>
            <a:r>
              <a:rPr lang="en-US" sz="2000" dirty="0" smtClean="0"/>
              <a:t>Bulls-Eye Values Survey (Lundgren et. </a:t>
            </a:r>
            <a:r>
              <a:rPr lang="en-US" sz="2000" dirty="0"/>
              <a:t>a</a:t>
            </a:r>
            <a:r>
              <a:rPr lang="en-US" sz="2000" dirty="0" smtClean="0"/>
              <a:t>l., 2012)</a:t>
            </a:r>
          </a:p>
          <a:p>
            <a:endParaRPr lang="en-US" b="1" dirty="0" smtClean="0"/>
          </a:p>
          <a:p>
            <a:endParaRPr lang="en-US" dirty="0"/>
          </a:p>
        </p:txBody>
      </p:sp>
    </p:spTree>
    <p:extLst>
      <p:ext uri="{BB962C8B-B14F-4D97-AF65-F5344CB8AC3E}">
        <p14:creationId xmlns:p14="http://schemas.microsoft.com/office/powerpoint/2010/main" val="2416883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Life Significance</a:t>
            </a:r>
          </a:p>
        </p:txBody>
      </p:sp>
      <p:sp>
        <p:nvSpPr>
          <p:cNvPr id="6146"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marL="733425" indent="-27622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spcBef>
                <a:spcPts val="800"/>
              </a:spcBef>
              <a:buClrTx/>
              <a:buFontTx/>
              <a:buNone/>
            </a:pPr>
            <a:r>
              <a:rPr lang="en-US" sz="3200" dirty="0"/>
              <a:t>“The </a:t>
            </a:r>
            <a:r>
              <a:rPr lang="en-US" sz="3200" dirty="0" smtClean="0"/>
              <a:t>felt perception </a:t>
            </a:r>
            <a:r>
              <a:rPr lang="en-US" sz="3200" dirty="0"/>
              <a:t>of value associated with a goal, relationship, or aspect of life experience that exists or is pursued in the present and future.”</a:t>
            </a:r>
          </a:p>
          <a:p>
            <a:pPr lvl="1">
              <a:spcBef>
                <a:spcPts val="700"/>
              </a:spcBef>
              <a:buFont typeface="Arial" charset="0"/>
              <a:buChar char="–"/>
            </a:pPr>
            <a:r>
              <a:rPr lang="en-US" sz="2800" dirty="0" err="1"/>
              <a:t>Hibberd</a:t>
            </a:r>
            <a:r>
              <a:rPr lang="en-US" sz="2800" dirty="0"/>
              <a:t>, </a:t>
            </a:r>
            <a:r>
              <a:rPr lang="en-US" sz="2800" dirty="0" smtClean="0"/>
              <a:t>2013</a:t>
            </a:r>
          </a:p>
          <a:p>
            <a:pPr>
              <a:spcBef>
                <a:spcPts val="700"/>
              </a:spcBef>
              <a:buFont typeface="Arial" charset="0"/>
              <a:buChar char="–"/>
            </a:pPr>
            <a:r>
              <a:rPr lang="en-US" sz="2800" dirty="0" smtClean="0"/>
              <a:t>OR:</a:t>
            </a:r>
          </a:p>
          <a:p>
            <a:pPr lvl="1">
              <a:spcBef>
                <a:spcPts val="700"/>
              </a:spcBef>
              <a:buFont typeface="Arial" charset="0"/>
              <a:buChar char="–"/>
            </a:pPr>
            <a:r>
              <a:rPr lang="en-US" sz="2800" dirty="0" smtClean="0"/>
              <a:t>“</a:t>
            </a:r>
            <a:r>
              <a:rPr lang="en-US" sz="2800" b="1" dirty="0" smtClean="0"/>
              <a:t>Experiential contact </a:t>
            </a:r>
            <a:r>
              <a:rPr lang="en-US" sz="2800" dirty="0" smtClean="0"/>
              <a:t>with intrinsic reinforcement conditioned to a goal, relationship, or….”</a:t>
            </a:r>
            <a:endParaRPr lang="en-US" sz="2800" dirty="0"/>
          </a:p>
        </p:txBody>
      </p:sp>
    </p:spTree>
    <p:extLst>
      <p:ext uri="{BB962C8B-B14F-4D97-AF65-F5344CB8AC3E}">
        <p14:creationId xmlns:p14="http://schemas.microsoft.com/office/powerpoint/2010/main" val="19417604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Perceived Life Significance Scale</a:t>
            </a:r>
          </a:p>
        </p:txBody>
      </p:sp>
      <p:sp>
        <p:nvSpPr>
          <p:cNvPr id="12290"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1pPr>
            <a:lvl2pPr marL="733425" indent="-27622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9pPr>
          </a:lstStyle>
          <a:p>
            <a:pPr>
              <a:spcBef>
                <a:spcPts val="800"/>
              </a:spcBef>
              <a:buFont typeface="Arial" charset="0"/>
              <a:buChar char="•"/>
            </a:pPr>
            <a:r>
              <a:rPr lang="en-US" sz="3200" dirty="0"/>
              <a:t>Three subscales:</a:t>
            </a:r>
          </a:p>
          <a:p>
            <a:pPr lvl="1">
              <a:spcBef>
                <a:spcPts val="700"/>
              </a:spcBef>
              <a:buFont typeface="Arial" charset="0"/>
              <a:buChar char="–"/>
            </a:pPr>
            <a:r>
              <a:rPr lang="en-US" sz="2800" dirty="0"/>
              <a:t>Active Life Significance</a:t>
            </a:r>
          </a:p>
          <a:p>
            <a:pPr lvl="2">
              <a:spcBef>
                <a:spcPts val="600"/>
              </a:spcBef>
              <a:buFont typeface="Arial" charset="0"/>
              <a:buChar char="•"/>
            </a:pPr>
            <a:r>
              <a:rPr lang="en-US" sz="2400" dirty="0"/>
              <a:t>“I really care about what I’m doing with my life.”</a:t>
            </a:r>
          </a:p>
          <a:p>
            <a:pPr lvl="1">
              <a:spcBef>
                <a:spcPts val="700"/>
              </a:spcBef>
              <a:buFont typeface="Arial" charset="0"/>
              <a:buChar char="–"/>
            </a:pPr>
            <a:r>
              <a:rPr lang="en-US" sz="2800" dirty="0"/>
              <a:t>Negative Life Significance</a:t>
            </a:r>
          </a:p>
          <a:p>
            <a:pPr lvl="2">
              <a:spcBef>
                <a:spcPts val="600"/>
              </a:spcBef>
              <a:buFont typeface="Arial" charset="0"/>
              <a:buChar char="•"/>
            </a:pPr>
            <a:r>
              <a:rPr lang="en-US" sz="2400" dirty="0"/>
              <a:t>There’s nothing in my life that really matters.”</a:t>
            </a:r>
          </a:p>
          <a:p>
            <a:pPr lvl="1">
              <a:spcBef>
                <a:spcPts val="700"/>
              </a:spcBef>
              <a:buFont typeface="Arial" charset="0"/>
              <a:buChar char="–"/>
            </a:pPr>
            <a:r>
              <a:rPr lang="en-US" sz="2800" dirty="0" smtClean="0"/>
              <a:t>Receptive </a:t>
            </a:r>
            <a:r>
              <a:rPr lang="en-US" sz="2800" dirty="0"/>
              <a:t>Life Significance</a:t>
            </a:r>
          </a:p>
          <a:p>
            <a:pPr lvl="2">
              <a:spcBef>
                <a:spcPts val="600"/>
              </a:spcBef>
              <a:buFont typeface="Arial" charset="0"/>
              <a:buChar char="•"/>
            </a:pPr>
            <a:r>
              <a:rPr lang="en-US" sz="2400" dirty="0"/>
              <a:t>“There are moments when I’m powerfully aware of how valuable life is</a:t>
            </a:r>
            <a:r>
              <a:rPr lang="en-US" sz="2400" dirty="0" smtClean="0"/>
              <a:t>.”</a:t>
            </a:r>
            <a:endParaRPr lang="en-US" sz="2400" dirty="0"/>
          </a:p>
        </p:txBody>
      </p:sp>
    </p:spTree>
    <p:extLst>
      <p:ext uri="{BB962C8B-B14F-4D97-AF65-F5344CB8AC3E}">
        <p14:creationId xmlns:p14="http://schemas.microsoft.com/office/powerpoint/2010/main" val="12758901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30175"/>
            <a:ext cx="8229600"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Development and Validation of the PLSS</a:t>
            </a:r>
          </a:p>
        </p:txBody>
      </p:sp>
      <p:sp>
        <p:nvSpPr>
          <p:cNvPr id="14338" name="Text Box 2"/>
          <p:cNvSpPr txBox="1">
            <a:spLocks noChangeArrowheads="1"/>
          </p:cNvSpPr>
          <p:nvPr/>
        </p:nvSpPr>
        <p:spPr bwMode="auto">
          <a:xfrm>
            <a:off x="457200" y="1600200"/>
            <a:ext cx="8229600" cy="513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1pPr>
            <a:lvl2pPr marL="733425" indent="-27622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9pPr>
          </a:lstStyle>
          <a:p>
            <a:pPr>
              <a:spcBef>
                <a:spcPts val="1000"/>
              </a:spcBef>
              <a:buFont typeface="Arial" charset="0"/>
              <a:buChar char="•"/>
            </a:pPr>
            <a:r>
              <a:rPr lang="en-US" sz="3200"/>
              <a:t>Qualitative item generation</a:t>
            </a:r>
          </a:p>
          <a:p>
            <a:pPr>
              <a:spcBef>
                <a:spcPts val="1000"/>
              </a:spcBef>
              <a:buFont typeface="Arial" charset="0"/>
              <a:buChar char="•"/>
            </a:pPr>
            <a:r>
              <a:rPr lang="en-US" sz="3200"/>
              <a:t>Two groups:</a:t>
            </a:r>
          </a:p>
          <a:p>
            <a:pPr lvl="1">
              <a:spcBef>
                <a:spcPts val="700"/>
              </a:spcBef>
              <a:buFont typeface="Arial" charset="0"/>
              <a:buChar char="–"/>
            </a:pPr>
            <a:r>
              <a:rPr lang="en-US" sz="3200"/>
              <a:t>Item selection:</a:t>
            </a:r>
          </a:p>
          <a:p>
            <a:pPr lvl="2">
              <a:spcBef>
                <a:spcPts val="600"/>
              </a:spcBef>
              <a:buFont typeface="Arial" charset="0"/>
              <a:buChar char="•"/>
            </a:pPr>
            <a:r>
              <a:rPr lang="en-US" sz="3200"/>
              <a:t>353 Community bereaved adults</a:t>
            </a:r>
          </a:p>
          <a:p>
            <a:pPr lvl="1">
              <a:spcBef>
                <a:spcPts val="700"/>
              </a:spcBef>
              <a:buFont typeface="Arial" charset="0"/>
              <a:buChar char="–"/>
            </a:pPr>
            <a:r>
              <a:rPr lang="en-US" sz="3200"/>
              <a:t>Confirmatory analyses:</a:t>
            </a:r>
          </a:p>
          <a:p>
            <a:pPr lvl="2">
              <a:spcBef>
                <a:spcPts val="600"/>
              </a:spcBef>
              <a:buFont typeface="Arial" charset="0"/>
              <a:buChar char="•"/>
            </a:pPr>
            <a:r>
              <a:rPr lang="en-US" sz="3200"/>
              <a:t>483 Bereaved undergraduates</a:t>
            </a:r>
          </a:p>
          <a:p>
            <a:pPr marL="334963">
              <a:spcBef>
                <a:spcPts val="800"/>
              </a:spcBef>
              <a:buClrTx/>
              <a:buFontTx/>
              <a:buNone/>
            </a:pPr>
            <a:endParaRPr lang="en-US" sz="3200"/>
          </a:p>
          <a:p>
            <a:pPr marL="336550">
              <a:spcBef>
                <a:spcPts val="800"/>
              </a:spcBef>
              <a:buClrTx/>
              <a:buFontTx/>
              <a:buNone/>
            </a:pPr>
            <a:endParaRPr lang="en-US" sz="3200"/>
          </a:p>
        </p:txBody>
      </p:sp>
    </p:spTree>
    <p:extLst>
      <p:ext uri="{BB962C8B-B14F-4D97-AF65-F5344CB8AC3E}">
        <p14:creationId xmlns:p14="http://schemas.microsoft.com/office/powerpoint/2010/main" val="3197078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30175"/>
            <a:ext cx="8229600"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dirty="0" smtClean="0"/>
              <a:t>Validity</a:t>
            </a:r>
            <a:endParaRPr lang="en-US" sz="4400" dirty="0"/>
          </a:p>
        </p:txBody>
      </p:sp>
      <p:sp>
        <p:nvSpPr>
          <p:cNvPr id="14338" name="Text Box 2"/>
          <p:cNvSpPr txBox="1">
            <a:spLocks noChangeArrowheads="1"/>
          </p:cNvSpPr>
          <p:nvPr/>
        </p:nvSpPr>
        <p:spPr bwMode="auto">
          <a:xfrm>
            <a:off x="457200" y="1600200"/>
            <a:ext cx="8229600" cy="513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1pPr>
            <a:lvl2pPr marL="733425" indent="-27622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9pPr>
          </a:lstStyle>
          <a:p>
            <a:pPr>
              <a:spcBef>
                <a:spcPts val="1000"/>
              </a:spcBef>
              <a:buFont typeface="Arial" charset="0"/>
              <a:buChar char="•"/>
            </a:pPr>
            <a:r>
              <a:rPr lang="en-US" sz="3200" dirty="0" smtClean="0"/>
              <a:t>Reliability</a:t>
            </a:r>
          </a:p>
          <a:p>
            <a:pPr>
              <a:spcBef>
                <a:spcPts val="1000"/>
              </a:spcBef>
              <a:buFont typeface="Arial" charset="0"/>
              <a:buChar char="•"/>
            </a:pPr>
            <a:r>
              <a:rPr lang="en-US" sz="3200" dirty="0" smtClean="0"/>
              <a:t>Factor structure stable across groups</a:t>
            </a:r>
          </a:p>
          <a:p>
            <a:pPr>
              <a:spcBef>
                <a:spcPts val="1000"/>
              </a:spcBef>
              <a:buFont typeface="Arial" charset="0"/>
              <a:buChar char="•"/>
            </a:pPr>
            <a:r>
              <a:rPr lang="en-US" sz="3200" dirty="0" smtClean="0"/>
              <a:t>Convergent/discriminant validity</a:t>
            </a:r>
          </a:p>
          <a:p>
            <a:pPr>
              <a:spcBef>
                <a:spcPts val="1000"/>
              </a:spcBef>
              <a:buFont typeface="Arial" charset="0"/>
              <a:buChar char="•"/>
            </a:pPr>
            <a:r>
              <a:rPr lang="en-US" sz="3200" dirty="0" smtClean="0"/>
              <a:t>Criterion validity</a:t>
            </a:r>
          </a:p>
          <a:p>
            <a:pPr>
              <a:spcBef>
                <a:spcPts val="1000"/>
              </a:spcBef>
              <a:buFont typeface="Arial" charset="0"/>
              <a:buChar char="•"/>
            </a:pPr>
            <a:r>
              <a:rPr lang="en-US" sz="3200" dirty="0" err="1" smtClean="0"/>
              <a:t>Discrimant</a:t>
            </a:r>
            <a:r>
              <a:rPr lang="en-US" sz="3200" dirty="0" smtClean="0"/>
              <a:t> vs. “sense-making”</a:t>
            </a:r>
          </a:p>
          <a:p>
            <a:pPr>
              <a:spcBef>
                <a:spcPts val="1000"/>
              </a:spcBef>
              <a:buFont typeface="Arial" charset="0"/>
              <a:buChar char="•"/>
            </a:pPr>
            <a:endParaRPr lang="en-US" sz="3200" dirty="0"/>
          </a:p>
          <a:p>
            <a:pPr marL="0" indent="0">
              <a:spcBef>
                <a:spcPts val="1000"/>
              </a:spcBef>
            </a:pPr>
            <a:r>
              <a:rPr lang="en-US" sz="3200" dirty="0" smtClean="0"/>
              <a:t>Copies of the measure paper available on request!</a:t>
            </a:r>
            <a:endParaRPr lang="en-US" sz="3200" dirty="0"/>
          </a:p>
          <a:p>
            <a:pPr marL="336550">
              <a:spcBef>
                <a:spcPts val="800"/>
              </a:spcBef>
              <a:buClrTx/>
              <a:buFontTx/>
              <a:buNone/>
            </a:pPr>
            <a:r>
              <a:rPr lang="en-US" sz="3200" dirty="0" smtClean="0">
                <a:sym typeface="Wingdings" pitchFamily="2" charset="2"/>
              </a:rPr>
              <a:t></a:t>
            </a:r>
            <a:endParaRPr lang="en-US" sz="3200" dirty="0"/>
          </a:p>
        </p:txBody>
      </p:sp>
    </p:spTree>
    <p:extLst>
      <p:ext uri="{BB962C8B-B14F-4D97-AF65-F5344CB8AC3E}">
        <p14:creationId xmlns:p14="http://schemas.microsoft.com/office/powerpoint/2010/main" val="35545679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68592"/>
            <a:ext cx="8229600"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dirty="0" smtClean="0"/>
              <a:t>Future Directions</a:t>
            </a:r>
            <a:endParaRPr lang="en-US" sz="4400" dirty="0"/>
          </a:p>
        </p:txBody>
      </p:sp>
      <p:sp>
        <p:nvSpPr>
          <p:cNvPr id="14338" name="Text Box 2"/>
          <p:cNvSpPr txBox="1">
            <a:spLocks noChangeArrowheads="1"/>
          </p:cNvSpPr>
          <p:nvPr/>
        </p:nvSpPr>
        <p:spPr bwMode="auto">
          <a:xfrm>
            <a:off x="457200" y="1600200"/>
            <a:ext cx="82296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1pPr>
            <a:lvl2pPr marL="733425" indent="-27622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9pPr>
          </a:lstStyle>
          <a:p>
            <a:pPr>
              <a:spcBef>
                <a:spcPts val="1000"/>
              </a:spcBef>
              <a:buFont typeface="Arial" charset="0"/>
              <a:buChar char="•"/>
            </a:pPr>
            <a:r>
              <a:rPr lang="en-US" sz="3200" dirty="0" smtClean="0"/>
              <a:t>Trauma and Bereavement</a:t>
            </a:r>
          </a:p>
          <a:p>
            <a:pPr lvl="1">
              <a:spcBef>
                <a:spcPts val="1000"/>
              </a:spcBef>
              <a:buFont typeface="Arial" charset="0"/>
              <a:buChar char="•"/>
            </a:pPr>
            <a:r>
              <a:rPr lang="en-US" sz="3200" dirty="0" smtClean="0"/>
              <a:t>My not-so-secret agenda</a:t>
            </a:r>
          </a:p>
          <a:p>
            <a:pPr>
              <a:spcBef>
                <a:spcPts val="1000"/>
              </a:spcBef>
              <a:buFont typeface="Arial" charset="0"/>
              <a:buChar char="•"/>
            </a:pPr>
            <a:r>
              <a:rPr lang="en-US" sz="3200" dirty="0" smtClean="0"/>
              <a:t>ACT outcome research</a:t>
            </a:r>
          </a:p>
          <a:p>
            <a:pPr lvl="1">
              <a:spcBef>
                <a:spcPts val="1000"/>
              </a:spcBef>
              <a:buFont typeface="Arial" charset="0"/>
              <a:buChar char="•"/>
            </a:pPr>
            <a:r>
              <a:rPr lang="en-US" sz="3200" dirty="0" smtClean="0"/>
              <a:t>Moral injury study…?</a:t>
            </a:r>
          </a:p>
          <a:p>
            <a:pPr>
              <a:spcBef>
                <a:spcPts val="1000"/>
              </a:spcBef>
              <a:buFont typeface="Arial" charset="0"/>
              <a:buChar char="•"/>
            </a:pPr>
            <a:r>
              <a:rPr lang="en-US" sz="3200" dirty="0" smtClean="0"/>
              <a:t>ACT/RFT basic science</a:t>
            </a:r>
          </a:p>
          <a:p>
            <a:pPr lvl="1">
              <a:spcBef>
                <a:spcPts val="1000"/>
              </a:spcBef>
              <a:buFont typeface="Arial" charset="0"/>
              <a:buChar char="•"/>
            </a:pPr>
            <a:r>
              <a:rPr lang="en-US" sz="3200" dirty="0" smtClean="0"/>
              <a:t>Ecological momentary assessment?</a:t>
            </a:r>
          </a:p>
          <a:p>
            <a:pPr lvl="1">
              <a:spcBef>
                <a:spcPts val="1000"/>
              </a:spcBef>
              <a:buFont typeface="Arial" charset="0"/>
              <a:buChar char="•"/>
            </a:pPr>
            <a:r>
              <a:rPr lang="en-US" sz="3200" dirty="0" smtClean="0"/>
              <a:t>Lab induction?</a:t>
            </a:r>
            <a:endParaRPr lang="en-US" sz="3200" dirty="0"/>
          </a:p>
        </p:txBody>
      </p:sp>
    </p:spTree>
    <p:extLst>
      <p:ext uri="{BB962C8B-B14F-4D97-AF65-F5344CB8AC3E}">
        <p14:creationId xmlns:p14="http://schemas.microsoft.com/office/powerpoint/2010/main" val="35545679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11430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337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1pPr>
            <a:lvl2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ea typeface="Microsoft YaHei" charset="-122"/>
              </a:defRPr>
            </a:lvl9pPr>
          </a:lstStyle>
          <a:p>
            <a:pPr marL="6350" indent="0">
              <a:spcBef>
                <a:spcPts val="1000"/>
              </a:spcBef>
            </a:pPr>
            <a:r>
              <a:rPr lang="en-US" sz="3800" dirty="0" smtClean="0"/>
              <a:t>“</a:t>
            </a:r>
            <a:r>
              <a:rPr lang="en-US" sz="3800" dirty="0"/>
              <a:t>The existential psychologists and psychiatrists do not rule out the study of... patterns of behavior. But they hold that these cannot be understood in any given person except in the context of the overarching fact that here is a person who happens to </a:t>
            </a:r>
            <a:r>
              <a:rPr lang="en-US" sz="3800" i="1" dirty="0"/>
              <a:t>exist, </a:t>
            </a:r>
            <a:r>
              <a:rPr lang="en-US" sz="3800" dirty="0"/>
              <a:t>to </a:t>
            </a:r>
            <a:r>
              <a:rPr lang="en-US" sz="3800" i="1" dirty="0"/>
              <a:t>be</a:t>
            </a:r>
            <a:r>
              <a:rPr lang="en-US" sz="3800" i="1" dirty="0" smtClean="0"/>
              <a:t>.” </a:t>
            </a:r>
          </a:p>
          <a:p>
            <a:pPr marL="6350" indent="0">
              <a:spcBef>
                <a:spcPts val="1000"/>
              </a:spcBef>
            </a:pPr>
            <a:r>
              <a:rPr lang="en-US" sz="3200" i="1" dirty="0" smtClean="0"/>
              <a:t>--</a:t>
            </a:r>
            <a:r>
              <a:rPr lang="en-US" sz="3200" dirty="0" smtClean="0"/>
              <a:t>Rollo </a:t>
            </a:r>
            <a:r>
              <a:rPr lang="en-US" sz="3200" dirty="0"/>
              <a:t>May, 1983</a:t>
            </a:r>
          </a:p>
        </p:txBody>
      </p:sp>
    </p:spTree>
    <p:extLst>
      <p:ext uri="{BB962C8B-B14F-4D97-AF65-F5344CB8AC3E}">
        <p14:creationId xmlns:p14="http://schemas.microsoft.com/office/powerpoint/2010/main" val="36206790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Perceived Life Significance Scale</a:t>
            </a:r>
            <a:endParaRPr lang="en-US" dirty="0"/>
          </a:p>
        </p:txBody>
      </p:sp>
      <p:sp>
        <p:nvSpPr>
          <p:cNvPr id="3" name="Content Placeholder 2"/>
          <p:cNvSpPr>
            <a:spLocks noGrp="1"/>
          </p:cNvSpPr>
          <p:nvPr>
            <p:ph idx="1"/>
          </p:nvPr>
        </p:nvSpPr>
        <p:spPr/>
        <p:txBody>
          <a:bodyPr/>
          <a:lstStyle/>
          <a:p>
            <a:r>
              <a:rPr lang="en-US" dirty="0" smtClean="0"/>
              <a:t>Which ACT process?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86000"/>
            <a:ext cx="5105401" cy="4069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49349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Bereavement: The Basics</a:t>
            </a:r>
          </a:p>
        </p:txBody>
      </p:sp>
      <p:sp>
        <p:nvSpPr>
          <p:cNvPr id="10242"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1pPr>
            <a:lvl2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rgbClr val="000000"/>
                </a:solidFill>
                <a:latin typeface="Calibri" pitchFamily="32" charset="0"/>
                <a:ea typeface="Microsoft YaHei" charset="-122"/>
              </a:defRPr>
            </a:lvl9pPr>
          </a:lstStyle>
          <a:p>
            <a:pPr>
              <a:spcBef>
                <a:spcPts val="1000"/>
              </a:spcBef>
              <a:buFont typeface="Arial" charset="0"/>
              <a:buChar char="•"/>
            </a:pPr>
            <a:r>
              <a:rPr lang="en-US" sz="4000" b="1" dirty="0"/>
              <a:t>Everybody dies</a:t>
            </a:r>
          </a:p>
          <a:p>
            <a:pPr>
              <a:spcBef>
                <a:spcPts val="800"/>
              </a:spcBef>
              <a:buFont typeface="Arial" charset="0"/>
              <a:buChar char="•"/>
            </a:pPr>
            <a:r>
              <a:rPr lang="en-US" sz="3200" dirty="0" smtClean="0"/>
              <a:t>You can’t control bad things</a:t>
            </a:r>
            <a:endParaRPr lang="en-US" sz="3200" dirty="0"/>
          </a:p>
          <a:p>
            <a:pPr>
              <a:spcBef>
                <a:spcPts val="800"/>
              </a:spcBef>
              <a:buFont typeface="Arial" charset="0"/>
              <a:buChar char="•"/>
            </a:pPr>
            <a:r>
              <a:rPr lang="en-US" sz="3200" dirty="0" smtClean="0"/>
              <a:t>Some good people suffer terribly </a:t>
            </a:r>
          </a:p>
          <a:p>
            <a:pPr>
              <a:spcBef>
                <a:spcPts val="800"/>
              </a:spcBef>
              <a:buFont typeface="Arial" charset="0"/>
              <a:buChar char="•"/>
            </a:pPr>
            <a:r>
              <a:rPr lang="en-US" sz="3200" dirty="0" smtClean="0"/>
              <a:t>Human </a:t>
            </a:r>
            <a:r>
              <a:rPr lang="en-US" sz="3200" dirty="0"/>
              <a:t>intimacy and connection inevitably entails loss</a:t>
            </a:r>
          </a:p>
          <a:p>
            <a:pPr marL="336550">
              <a:spcBef>
                <a:spcPts val="800"/>
              </a:spcBef>
              <a:buClrTx/>
              <a:buFontTx/>
              <a:buNone/>
            </a:pPr>
            <a:endParaRPr lang="en-US" sz="3200" dirty="0"/>
          </a:p>
        </p:txBody>
      </p:sp>
    </p:spTree>
    <p:extLst>
      <p:ext uri="{BB962C8B-B14F-4D97-AF65-F5344CB8AC3E}">
        <p14:creationId xmlns:p14="http://schemas.microsoft.com/office/powerpoint/2010/main" val="27099058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194"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63" y="903288"/>
            <a:ext cx="7620000" cy="4857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1525" y="4754563"/>
            <a:ext cx="1920875" cy="182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213" y="4846638"/>
            <a:ext cx="2536825" cy="1736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1125" y="274638"/>
            <a:ext cx="3840163" cy="1031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807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Life Significance</a:t>
            </a:r>
          </a:p>
        </p:txBody>
      </p:sp>
      <p:sp>
        <p:nvSpPr>
          <p:cNvPr id="6146"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marL="733425" indent="-27622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spcBef>
                <a:spcPts val="800"/>
              </a:spcBef>
              <a:buClrTx/>
              <a:buFontTx/>
              <a:buNone/>
            </a:pPr>
            <a:r>
              <a:rPr lang="en-US" sz="3200" dirty="0"/>
              <a:t>“The </a:t>
            </a:r>
            <a:r>
              <a:rPr lang="en-US" sz="3200" dirty="0" smtClean="0"/>
              <a:t>felt perception </a:t>
            </a:r>
            <a:r>
              <a:rPr lang="en-US" sz="3200" dirty="0"/>
              <a:t>of value associated with a goal, relationship, or aspect of life experience that exists or is pursued in the present and future.”</a:t>
            </a:r>
          </a:p>
          <a:p>
            <a:pPr lvl="1">
              <a:spcBef>
                <a:spcPts val="700"/>
              </a:spcBef>
              <a:buFont typeface="Arial" charset="0"/>
              <a:buChar char="–"/>
            </a:pPr>
            <a:r>
              <a:rPr lang="en-US" sz="2800" dirty="0" err="1"/>
              <a:t>Hibberd</a:t>
            </a:r>
            <a:r>
              <a:rPr lang="en-US" sz="2800" dirty="0"/>
              <a:t>, </a:t>
            </a:r>
            <a:r>
              <a:rPr lang="en-US" sz="2800" dirty="0" smtClean="0"/>
              <a:t>2013</a:t>
            </a:r>
          </a:p>
        </p:txBody>
      </p:sp>
    </p:spTree>
    <p:extLst>
      <p:ext uri="{BB962C8B-B14F-4D97-AF65-F5344CB8AC3E}">
        <p14:creationId xmlns:p14="http://schemas.microsoft.com/office/powerpoint/2010/main" val="21533394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lgn="ctr">
              <a:buClrTx/>
              <a:buFontTx/>
              <a:buNone/>
            </a:pPr>
            <a:r>
              <a:rPr lang="en-US" sz="4400"/>
              <a:t>Life Significance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971925"/>
            <a:ext cx="2895600" cy="1990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1449388"/>
            <a:ext cx="4006850" cy="1674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7825" y="1219200"/>
            <a:ext cx="3257550" cy="2446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3581400"/>
            <a:ext cx="2697163" cy="1981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810000"/>
            <a:ext cx="2852738" cy="2566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922733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1066800" y="457200"/>
            <a:ext cx="7924800"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buClrTx/>
              <a:buFontTx/>
              <a:buNone/>
            </a:pPr>
            <a:r>
              <a:rPr lang="en-US" sz="3200" b="1"/>
              <a:t>Hedonic well-being: </a:t>
            </a:r>
            <a:r>
              <a:rPr lang="en-US" sz="3200"/>
              <a:t>balance </a:t>
            </a:r>
          </a:p>
          <a:p>
            <a:pPr>
              <a:buClrTx/>
              <a:buFontTx/>
              <a:buNone/>
            </a:pPr>
            <a:r>
              <a:rPr lang="en-US" sz="3200"/>
              <a:t>of pleasure versus displeasure. </a:t>
            </a:r>
          </a:p>
          <a:p>
            <a:pPr>
              <a:buClrTx/>
              <a:buFontTx/>
              <a:buNone/>
            </a:pPr>
            <a:r>
              <a:rPr lang="en-US" sz="3200"/>
              <a:t>May include: positive </a:t>
            </a:r>
          </a:p>
          <a:p>
            <a:pPr>
              <a:buClrTx/>
              <a:buFontTx/>
              <a:buNone/>
            </a:pPr>
            <a:r>
              <a:rPr lang="en-US" sz="3200"/>
              <a:t>mood, absence of negative mood, </a:t>
            </a:r>
          </a:p>
          <a:p>
            <a:pPr>
              <a:buClrTx/>
              <a:buFontTx/>
              <a:buNone/>
            </a:pPr>
            <a:r>
              <a:rPr lang="en-US" sz="3200"/>
              <a:t>life satisfaction. </a:t>
            </a:r>
          </a:p>
          <a:p>
            <a:pPr>
              <a:buClrTx/>
              <a:buFontTx/>
              <a:buNone/>
            </a:pPr>
            <a:endParaRPr lang="en-US" sz="3200"/>
          </a:p>
          <a:p>
            <a:pPr>
              <a:buClrTx/>
              <a:buFontTx/>
              <a:buNone/>
            </a:pPr>
            <a:r>
              <a:rPr lang="en-US" sz="3200" b="1"/>
              <a:t>		</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38" y="4038600"/>
            <a:ext cx="2390775" cy="1285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04800"/>
            <a:ext cx="1647825" cy="2514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4"/>
          <p:cNvSpPr txBox="1">
            <a:spLocks noChangeArrowheads="1"/>
          </p:cNvSpPr>
          <p:nvPr/>
        </p:nvSpPr>
        <p:spPr bwMode="auto">
          <a:xfrm>
            <a:off x="2925763" y="3386138"/>
            <a:ext cx="6035675" cy="301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ea typeface="Microsoft YaHei" charset="-122"/>
              </a:defRPr>
            </a:lvl9pPr>
          </a:lstStyle>
          <a:p>
            <a:pPr>
              <a:buClrTx/>
              <a:buFontTx/>
              <a:buNone/>
            </a:pPr>
            <a:r>
              <a:rPr lang="en-US" sz="3200" b="1"/>
              <a:t>Eudaimonic well-being</a:t>
            </a:r>
            <a:r>
              <a:rPr lang="en-US" sz="3200"/>
              <a:t>: pursuit of other psychological “goods” in addition to happiness. May include: autonomy, personal growth, self-acceptance, relatedness,  </a:t>
            </a:r>
            <a:r>
              <a:rPr lang="en-US" sz="3200" b="1"/>
              <a:t>meaning</a:t>
            </a:r>
          </a:p>
        </p:txBody>
      </p:sp>
    </p:spTree>
    <p:extLst>
      <p:ext uri="{BB962C8B-B14F-4D97-AF65-F5344CB8AC3E}">
        <p14:creationId xmlns:p14="http://schemas.microsoft.com/office/powerpoint/2010/main" val="39375158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a:bodyPr>
          <a:lstStyle/>
          <a:p>
            <a:pPr marL="0" lvl="1" indent="0">
              <a:buNone/>
            </a:pPr>
            <a:r>
              <a:rPr lang="en-US" sz="3200" dirty="0"/>
              <a:t>“Freely chosen, </a:t>
            </a:r>
            <a:r>
              <a:rPr lang="en-US" sz="3200" b="1" dirty="0"/>
              <a:t>verbally constructed consequences </a:t>
            </a:r>
            <a:r>
              <a:rPr lang="en-US" sz="3200" dirty="0"/>
              <a:t>of ongoing, dynamic, evolving </a:t>
            </a:r>
            <a:r>
              <a:rPr lang="en-US" sz="3200" b="1" dirty="0"/>
              <a:t>patterns of activity</a:t>
            </a:r>
            <a:r>
              <a:rPr lang="en-US" sz="3200" dirty="0"/>
              <a:t>, which establish predominant </a:t>
            </a:r>
            <a:r>
              <a:rPr lang="en-US" sz="3200" dirty="0" err="1"/>
              <a:t>reinforcers</a:t>
            </a:r>
            <a:r>
              <a:rPr lang="en-US" sz="3200" dirty="0"/>
              <a:t> for that activity that are intrinsic in engagement in the valued behavioral pattern itself.” (Wilson, 2009, 66</a:t>
            </a:r>
            <a:r>
              <a:rPr lang="en-US" sz="3200" dirty="0" smtClean="0"/>
              <a:t>)</a:t>
            </a:r>
            <a:endParaRPr lang="en-US" sz="3200" dirty="0"/>
          </a:p>
        </p:txBody>
      </p:sp>
    </p:spTree>
    <p:extLst>
      <p:ext uri="{BB962C8B-B14F-4D97-AF65-F5344CB8AC3E}">
        <p14:creationId xmlns:p14="http://schemas.microsoft.com/office/powerpoint/2010/main" val="121337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4" name="Rectangle 3"/>
          <p:cNvSpPr/>
          <p:nvPr/>
        </p:nvSpPr>
        <p:spPr>
          <a:xfrm>
            <a:off x="457200" y="1600200"/>
            <a:ext cx="8229600" cy="3046988"/>
          </a:xfrm>
          <a:prstGeom prst="rect">
            <a:avLst/>
          </a:prstGeom>
        </p:spPr>
        <p:txBody>
          <a:bodyPr wrap="square">
            <a:spAutoFit/>
          </a:bodyPr>
          <a:lstStyle/>
          <a:p>
            <a:r>
              <a:rPr lang="en-US" sz="3200" dirty="0"/>
              <a:t>“According to RFT, values are essentially </a:t>
            </a:r>
            <a:r>
              <a:rPr lang="en-US" sz="3200" dirty="0" err="1"/>
              <a:t>motivative</a:t>
            </a:r>
            <a:r>
              <a:rPr lang="en-US" sz="3200" dirty="0"/>
              <a:t> </a:t>
            </a:r>
            <a:r>
              <a:rPr lang="en-US" sz="3200" dirty="0" err="1"/>
              <a:t>augmental</a:t>
            </a:r>
            <a:r>
              <a:rPr lang="en-US" sz="3200" dirty="0"/>
              <a:t> rules, that is, </a:t>
            </a:r>
            <a:r>
              <a:rPr lang="en-US" sz="3200" b="1" dirty="0"/>
              <a:t>verbal relational networks</a:t>
            </a:r>
            <a:r>
              <a:rPr lang="en-US" sz="3200" dirty="0"/>
              <a:t>…that increase the degree to which events associated with the valued domain function as </a:t>
            </a:r>
            <a:r>
              <a:rPr lang="en-US" sz="3200" dirty="0" err="1"/>
              <a:t>reinforcers</a:t>
            </a:r>
            <a:r>
              <a:rPr lang="en-US" sz="3200" dirty="0"/>
              <a:t> for particular values-based actions.” (Dahl et. al., 2009)</a:t>
            </a:r>
          </a:p>
        </p:txBody>
      </p:sp>
    </p:spTree>
    <p:extLst>
      <p:ext uri="{BB962C8B-B14F-4D97-AF65-F5344CB8AC3E}">
        <p14:creationId xmlns:p14="http://schemas.microsoft.com/office/powerpoint/2010/main" val="2025997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2395</TotalTime>
  <Words>888</Words>
  <Application>Microsoft Office PowerPoint</Application>
  <PresentationFormat>On-screen Show (4:3)</PresentationFormat>
  <Paragraphs>98</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Perceived Life Significance Scale: Measuring Experiential  Contact with What Matters</vt:lpstr>
      <vt:lpstr>Perceived Life Significance Scale</vt:lpstr>
      <vt:lpstr>PowerPoint Presentation</vt:lpstr>
      <vt:lpstr>PowerPoint Presentation</vt:lpstr>
      <vt:lpstr>PowerPoint Presentation</vt:lpstr>
      <vt:lpstr>PowerPoint Presentation</vt:lpstr>
      <vt:lpstr>PowerPoint Presentation</vt:lpstr>
      <vt:lpstr>Values</vt:lpstr>
      <vt:lpstr>Values</vt:lpstr>
      <vt:lpstr>Values in ACT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Perceived Life Significance Scale: Measuring Experiential  Contact with What Matters</dc:title>
  <dc:creator>Blocky McJagger</dc:creator>
  <cp:lastModifiedBy>Emily</cp:lastModifiedBy>
  <cp:revision>32</cp:revision>
  <dcterms:created xsi:type="dcterms:W3CDTF">2014-06-15T19:39:48Z</dcterms:created>
  <dcterms:modified xsi:type="dcterms:W3CDTF">2014-06-25T15:55:01Z</dcterms:modified>
</cp:coreProperties>
</file>